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21386800" cy="30279975"/>
  <p:notesSz cx="6858000" cy="9144000"/>
  <p:defaultTextStyle>
    <a:defPPr>
      <a:defRPr lang="ru-RU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930" y="-78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24"/>
            <a:ext cx="18178780" cy="64905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5430" y="1212608"/>
            <a:ext cx="4812030" cy="2583610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340" y="1212608"/>
            <a:ext cx="14079643" cy="25836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1" y="1945768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1" y="12833949"/>
            <a:ext cx="18178780" cy="662374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9340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71623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1" y="6777949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341" y="9602676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200" y="6777949"/>
            <a:ext cx="945326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200" y="9602676"/>
            <a:ext cx="9453262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1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7" cy="2584312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1" cy="2071234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21195984"/>
            <a:ext cx="12832080" cy="250230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2705571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23698291"/>
            <a:ext cx="12832080" cy="3553688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7065332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28065055"/>
            <a:ext cx="4990253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8EDA-B05F-450D-8F13-B1959822EDDC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28065055"/>
            <a:ext cx="6772487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28065055"/>
            <a:ext cx="4990253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EA4A-DDEA-4662-8670-F602D8C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352321"/>
            <a:ext cx="19248120" cy="478634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/>
                <a:ea typeface="Calibri"/>
              </a:rPr>
              <a:t>РАЗРАБОТКА</a:t>
            </a:r>
            <a:r>
              <a:rPr lang="ru-RU" sz="4000" dirty="0" smtClean="0">
                <a:latin typeface="Times New Roman"/>
                <a:ea typeface="Calibri"/>
              </a:rPr>
              <a:t> </a:t>
            </a:r>
            <a:r>
              <a:rPr lang="ru-RU" sz="4000" b="1" dirty="0" smtClean="0">
                <a:latin typeface="Times New Roman"/>
                <a:ea typeface="Calibri"/>
              </a:rPr>
              <a:t>МЕТОДИКИ ВЫЯВЛЕНИЯ СКРЫТЫХ ПЕРИОДИЧНОСТЕЙ ВО ВРЕМЕННЫХ РЯДАХ ОТКАЗОВ ДЛЯ ПРОГНОЗИРОВАНИЯ </a:t>
            </a:r>
            <a:br>
              <a:rPr lang="ru-RU" sz="4000" b="1" dirty="0" smtClean="0">
                <a:latin typeface="Times New Roman"/>
                <a:ea typeface="Calibri"/>
              </a:rPr>
            </a:br>
            <a:r>
              <a:rPr lang="ru-RU" sz="4000" b="1" dirty="0" smtClean="0">
                <a:latin typeface="Times New Roman"/>
                <a:ea typeface="Calibri"/>
              </a:rPr>
              <a:t>РАБОТОСПОСОБНОСТИ ТЕХНИЧЕСКИХ ОБЪЕКТОВ</a:t>
            </a:r>
            <a:r>
              <a:rPr lang="ru-RU" sz="8800" dirty="0" smtClean="0">
                <a:latin typeface="Times New Roman"/>
                <a:ea typeface="Calibri"/>
              </a:rPr>
              <a:t/>
            </a:r>
            <a:br>
              <a:rPr lang="ru-RU" sz="8800" dirty="0" smtClean="0">
                <a:latin typeface="Times New Roman"/>
                <a:ea typeface="Calibri"/>
              </a:rPr>
            </a:br>
            <a:r>
              <a:rPr lang="ru-RU" sz="4000" dirty="0" smtClean="0">
                <a:latin typeface="Times New Roman"/>
                <a:ea typeface="Times New Roman"/>
              </a:rPr>
              <a:t>И. И. Буслаева</a:t>
            </a:r>
            <a:r>
              <a:rPr lang="ru-RU" sz="4000" baseline="30000" dirty="0" smtClean="0">
                <a:latin typeface="Times New Roman"/>
                <a:ea typeface="Times New Roman"/>
              </a:rPr>
              <a:t>1</a:t>
            </a:r>
            <a:r>
              <a:rPr lang="ru-RU" sz="4000" dirty="0" smtClean="0">
                <a:latin typeface="Times New Roman"/>
                <a:ea typeface="Times New Roman"/>
              </a:rPr>
              <a:t>, С. П. Яковлева</a:t>
            </a:r>
            <a:r>
              <a:rPr lang="ru-RU" sz="4000" baseline="30000" dirty="0" smtClean="0">
                <a:latin typeface="Times New Roman"/>
                <a:ea typeface="Times New Roman"/>
              </a:rPr>
              <a:t>1,2</a:t>
            </a:r>
            <a:r>
              <a:rPr lang="ru-RU" sz="8800" dirty="0" smtClean="0">
                <a:latin typeface="Times New Roman"/>
                <a:ea typeface="Calibri"/>
              </a:rPr>
              <a:t/>
            </a:r>
            <a:br>
              <a:rPr lang="ru-RU" sz="8800" dirty="0" smtClean="0">
                <a:latin typeface="Times New Roman"/>
                <a:ea typeface="Calibri"/>
              </a:rPr>
            </a:br>
            <a:r>
              <a:rPr lang="ru-RU" sz="3100" i="1" baseline="30000" dirty="0" smtClean="0">
                <a:latin typeface="Times New Roman"/>
                <a:ea typeface="Times New Roman"/>
              </a:rPr>
              <a:t>1</a:t>
            </a:r>
            <a:r>
              <a:rPr lang="ru-RU" sz="3100" i="1" dirty="0" smtClean="0">
                <a:latin typeface="Times New Roman"/>
                <a:ea typeface="Times New Roman"/>
              </a:rPr>
              <a:t> Якутский научный центр СО РАН, </a:t>
            </a:r>
            <a:r>
              <a:rPr lang="ru-RU" sz="3100" dirty="0" smtClean="0">
                <a:latin typeface="Times New Roman"/>
                <a:ea typeface="Calibri"/>
              </a:rPr>
              <a:t/>
            </a:r>
            <a:br>
              <a:rPr lang="ru-RU" sz="3100" dirty="0" smtClean="0">
                <a:latin typeface="Times New Roman"/>
                <a:ea typeface="Calibri"/>
              </a:rPr>
            </a:br>
            <a:r>
              <a:rPr lang="ru-RU" sz="3100" i="1" baseline="30000" dirty="0" smtClean="0">
                <a:latin typeface="Times New Roman"/>
                <a:ea typeface="Times New Roman"/>
              </a:rPr>
              <a:t>2 </a:t>
            </a:r>
            <a:r>
              <a:rPr lang="ru-RU" sz="3100" i="1" dirty="0" smtClean="0">
                <a:latin typeface="Times New Roman"/>
                <a:ea typeface="Times New Roman"/>
              </a:rPr>
              <a:t>Институт физико-технических проблем Севера им. В.П. Ларионова СО РАН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sz="half" idx="2"/>
          </p:nvPr>
        </p:nvSpPr>
        <p:spPr>
          <a:xfrm>
            <a:off x="10871623" y="4567163"/>
            <a:ext cx="9445837" cy="22481553"/>
          </a:xfrm>
        </p:spPr>
        <p:txBody>
          <a:bodyPr>
            <a:normAutofit fontScale="70000" lnSpcReduction="20000"/>
          </a:bodyPr>
          <a:lstStyle/>
          <a:p>
            <a:pPr marL="0" indent="72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Рекуррентные вычисления повторяются до достижения максимально возможного значения коэффициента детерминации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для аддитивной модели хронограммы отказов, когда исчерпываются скрытые периодичности исходного временного ряда (то есть процесс вычислений прекращается при уменьшении коэффициента детерминации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). В результате рекуррентных вычислений получим математическую модель временного ряда экспериментальных данных как суперпозицию функций вида (1), отражающих влияние разных деструктивных факторов:</a:t>
            </a:r>
          </a:p>
          <a:p>
            <a:pPr algn="r">
              <a:buNone/>
            </a:pPr>
            <a:r>
              <a:rPr lang="ru-RU" sz="3400" dirty="0"/>
              <a:t>					</a:t>
            </a:r>
            <a:r>
              <a:rPr lang="ru-RU" sz="3400" dirty="0" smtClean="0"/>
              <a:t>                                                    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(2)</a:t>
            </a:r>
          </a:p>
          <a:p>
            <a:pPr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72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методики в виде программы в математическом пакете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MathCad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позволяет исследовать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ритмологическую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структуру работоспособности техники, оценить степень влияния деструктивных факторов на работоспособность систем и элементов. Пример применения программы представлен на рис.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1: показаны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хронограмма отказов электрооборудования грузовых автомобилей КАМАЗ за 48 месяцев эксплуатации в климатических условиях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криолитозоны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и график аддитивной модели. Коэффициент детерминации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при наличии трех выявленных периодов 60, 12 и 10 месяцев равен 0,789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 smtClean="0"/>
          </a:p>
          <a:p>
            <a:pPr marL="0" indent="720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720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Calibri"/>
              </a:rPr>
              <a:t/>
            </a:r>
            <a:br>
              <a:rPr lang="ru-RU" sz="2800" dirty="0" smtClean="0">
                <a:latin typeface="Times New Roman"/>
                <a:ea typeface="Calibri"/>
              </a:rPr>
            </a:br>
            <a:endParaRPr lang="ru-RU" sz="2800" dirty="0" smtClean="0">
              <a:latin typeface="Times New Roman"/>
              <a:ea typeface="Calibri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Calibri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Calibri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Calibri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latin typeface="Times New Roman"/>
                <a:ea typeface="Calibri"/>
              </a:rPr>
              <a:t>Рис. 1. Моделирование работоспособности электрооборудования автомобиля КАМАЗ по предлагаемой методике</a:t>
            </a:r>
          </a:p>
          <a:p>
            <a:pPr marL="0" indent="7200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Calibri"/>
            </a:endParaRPr>
          </a:p>
          <a:p>
            <a:pPr marL="0" indent="7200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 smtClean="0">
                <a:latin typeface="Times New Roman"/>
                <a:ea typeface="Calibri"/>
              </a:rPr>
              <a:t>Выводы</a:t>
            </a:r>
            <a:r>
              <a:rPr lang="ru-RU" sz="3400" dirty="0" smtClean="0">
                <a:latin typeface="Times New Roman"/>
                <a:ea typeface="Calibri"/>
              </a:rPr>
              <a:t>: Для выявления </a:t>
            </a:r>
            <a:r>
              <a:rPr lang="ru-RU" sz="3400" dirty="0" err="1" smtClean="0">
                <a:latin typeface="Times New Roman"/>
                <a:ea typeface="Calibri"/>
              </a:rPr>
              <a:t>ритмологических</a:t>
            </a:r>
            <a:r>
              <a:rPr lang="ru-RU" sz="3400" dirty="0" smtClean="0">
                <a:latin typeface="Times New Roman"/>
                <a:ea typeface="Calibri"/>
              </a:rPr>
              <a:t> особенностей различных процессов и явлений предложена универсальная методика математического моделирования временных рядов экспериментальных данных, позволяющая определить скрытые гармоники и тренды временного ряда. Математическое моделирование отказов систем грузовых автомобилей КАМАЗ в климатических условиях </a:t>
            </a:r>
            <a:r>
              <a:rPr lang="ru-RU" sz="3400" dirty="0" err="1" smtClean="0">
                <a:latin typeface="Times New Roman"/>
                <a:ea typeface="Calibri"/>
              </a:rPr>
              <a:t>криолитозоны</a:t>
            </a:r>
            <a:r>
              <a:rPr lang="ru-RU" sz="3400" dirty="0" smtClean="0">
                <a:latin typeface="Times New Roman"/>
                <a:ea typeface="Calibri"/>
              </a:rPr>
              <a:t> выявило </a:t>
            </a:r>
            <a:r>
              <a:rPr lang="ru-RU" sz="3400" dirty="0" err="1" smtClean="0">
                <a:latin typeface="Times New Roman"/>
                <a:ea typeface="Calibri"/>
              </a:rPr>
              <a:t>ритмологические</a:t>
            </a:r>
            <a:r>
              <a:rPr lang="ru-RU" sz="3400" dirty="0" smtClean="0">
                <a:latin typeface="Times New Roman"/>
                <a:ea typeface="Calibri"/>
              </a:rPr>
              <a:t> особенности их функционирования, связанные с влиянием природно-климатических условий и эксплуатационных факторов. Применение разработанной методики и учет скрытых периодичностей позволят повысить точность прогнозирования работоспособности технических объектов при эксплуатации на Севере.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1069340" y="4567163"/>
            <a:ext cx="9445837" cy="24503234"/>
          </a:xfrm>
        </p:spPr>
        <p:txBody>
          <a:bodyPr>
            <a:normAutofit fontScale="70000" lnSpcReduction="20000"/>
          </a:bodyPr>
          <a:lstStyle/>
          <a:p>
            <a:pPr marL="0" indent="72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связи с разнообразием машин и условий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эксплуатации требуется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более общий подход к оценке работоспособности технических объектов.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работы является разработка универсальной методики обработки временных рядов экспериментальных данных с выявлением их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ритмологической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структуры.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 эксплуатации техники в условиях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криолитозоны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наблюдаются существенные сезонные колебания числа отказов, поэтому для создания математической модели работоспособности технических объектов применяется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косинор-анализ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 линейным трендом, при реализации которого временной ряд отказов техники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аппроксимировался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методом наименьших квадратов непрерывной функцией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), состоящей из одной гармоники, обусловленной климатическими условиями, и линейного тренда, связанного со сроком эксплуатации: </a:t>
            </a:r>
          </a:p>
          <a:p>
            <a:pPr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,                        (1)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время эксплуатации техники, в месяцах;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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круговая частота,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амплитуда,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акрофаза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некоторый средний уровень показателей изучаемого процесса и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коэффициент тренда. При вычислениях задавались периодом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величина которого определяет круговую частоту гармоники. Остальные параметры определяли из условия наилучшего квадратичного приближения, приводящего к системе из четырех алгебраических уравнений с неизвестными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Значения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позволяют вычислить амплитуду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акрофазу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После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нахождения доверительного интервала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для амплитуды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используют следующий критерий периодичности: если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&lt; 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то на соответствующей частоте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периодичность существует; если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&gt; 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то на этой частоте периодичности нет и вычисления повторяют, задаваясь уже другим периодом. Полученная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аппроксимирующая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имеет только один период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72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Для определения других скрытых периодичностей и трендов необходима разработка динамической модели отказов техники, более полно учитывающей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деструктивные факторы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влияющие на работоспособность технических объектов на Севере. Вычтем из исходного временного ряда отказов значения его аппроксимирующей функции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в точках во времени </a:t>
            </a:r>
            <a:r>
              <a:rPr lang="en-US" sz="34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1, 2, …,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Полученный временной ряд аппроксимируем функцией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вида (1), при этом подбираем новый период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меньший по значению, чем первый период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соответствующего значения круговой частоты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вычислим по приведенному выше алгоритму амплитуду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акрофазу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уровень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и коэффициент тренда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smtClean="0">
                <a:latin typeface="Times New Roman" pitchFamily="18" charset="0"/>
                <a:ea typeface="Calibri"/>
                <a:cs typeface="Times New Roman" pitchFamily="18" charset="0"/>
              </a:rPr>
              <a:t>Для выявления следующей периодической компоненты ряда отказов находим разности исходного временного ряда и значений аддитивной функции (</a:t>
            </a:r>
            <a:r>
              <a:rPr lang="en-US" sz="3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U</a:t>
            </a:r>
            <a:r>
              <a:rPr lang="ru-RU" sz="3400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en-US" sz="3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t</a:t>
            </a:r>
            <a:r>
              <a:rPr lang="ru-RU" sz="3400" dirty="0" smtClean="0">
                <a:latin typeface="Times New Roman" pitchFamily="18" charset="0"/>
                <a:ea typeface="Calibri"/>
                <a:cs typeface="Times New Roman" pitchFamily="18" charset="0"/>
              </a:rPr>
              <a:t>) + </a:t>
            </a:r>
            <a:r>
              <a:rPr lang="en-US" sz="3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U</a:t>
            </a:r>
            <a:r>
              <a:rPr lang="ru-RU" sz="3400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sz="3400" dirty="0" smtClean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en-US" sz="3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t</a:t>
            </a:r>
            <a:r>
              <a:rPr lang="ru-RU" sz="3400" dirty="0" smtClean="0">
                <a:latin typeface="Times New Roman" pitchFamily="18" charset="0"/>
                <a:ea typeface="Calibri"/>
                <a:cs typeface="Times New Roman" pitchFamily="18" charset="0"/>
              </a:rPr>
              <a:t>)) в узлах аппроксимации.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478162" y="11425211"/>
          <a:ext cx="4763787" cy="500066"/>
        </p:xfrm>
        <a:graphic>
          <a:graphicData uri="http://schemas.openxmlformats.org/presentationml/2006/ole">
            <p:oleObj spid="_x0000_s15364" name="Equation" r:id="rId3" imgW="2298600" imgH="24120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1479218" y="9282071"/>
          <a:ext cx="8072494" cy="953619"/>
        </p:xfrm>
        <a:graphic>
          <a:graphicData uri="http://schemas.openxmlformats.org/presentationml/2006/ole">
            <p:oleObj spid="_x0000_s15365" name="Equation" r:id="rId4" imgW="4622760" imgH="54576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3908110" y="15997243"/>
          <a:ext cx="3571900" cy="2887628"/>
        </p:xfrm>
        <a:graphic>
          <a:graphicData uri="http://schemas.openxmlformats.org/presentationml/2006/ole">
            <p:oleObj spid="_x0000_s15369" name="Точечный рисунок" r:id="rId5" imgW="2486372" imgH="2010056" progId="PBrush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176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Тема Office</vt:lpstr>
      <vt:lpstr>Equation</vt:lpstr>
      <vt:lpstr>MathType 6.0 Equation</vt:lpstr>
      <vt:lpstr>Точечный рисунок</vt:lpstr>
      <vt:lpstr>РАЗРАБОТКА МЕТОДИКИ ВЫЯВЛЕНИЯ СКРЫТЫХ ПЕРИОДИЧНОСТЕЙ ВО ВРЕМЕННЫХ РЯДАХ ОТКАЗОВ ДЛЯ ПРОГНОЗИРОВАНИЯ  РАБОТОСПОСОБНОСТИ ТЕХНИЧЕСКИХ ОБЪЕКТОВ И. И. Буслаева1, С. П. Яковлева1,2 1 Якутский научный центр СО РАН,  2 Институт физико-технических проблем Севера им. В.П. Ларионова СО РАН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ИИ</dc:creator>
  <cp:lastModifiedBy>ИИ</cp:lastModifiedBy>
  <cp:revision>49</cp:revision>
  <dcterms:created xsi:type="dcterms:W3CDTF">2018-04-26T03:04:23Z</dcterms:created>
  <dcterms:modified xsi:type="dcterms:W3CDTF">2018-04-28T00:11:16Z</dcterms:modified>
</cp:coreProperties>
</file>