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96" r:id="rId3"/>
    <p:sldId id="311" r:id="rId4"/>
    <p:sldId id="307" r:id="rId5"/>
    <p:sldId id="309" r:id="rId6"/>
    <p:sldId id="312" r:id="rId7"/>
    <p:sldId id="310" r:id="rId8"/>
    <p:sldId id="31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1562C9"/>
    <a:srgbClr val="6ADC98"/>
    <a:srgbClr val="314965"/>
    <a:srgbClr val="224174"/>
    <a:srgbClr val="2B5259"/>
    <a:srgbClr val="05FF76"/>
    <a:srgbClr val="495473"/>
    <a:srgbClr val="4A5A7E"/>
    <a:srgbClr val="0B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 autoAdjust="0"/>
    <p:restoredTop sz="99913" autoAdjust="0"/>
  </p:normalViewPr>
  <p:slideViewPr>
    <p:cSldViewPr snapToGrid="0">
      <p:cViewPr varScale="1">
        <p:scale>
          <a:sx n="72" d="100"/>
          <a:sy n="72" d="100"/>
        </p:scale>
        <p:origin x="1416" y="66"/>
      </p:cViewPr>
      <p:guideLst>
        <p:guide orient="horz" pos="2054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B2F9-8792-424C-86B1-A34D52DD1A5C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7489-17A4-9140-B0B2-0ABF8649D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59331" y="6148102"/>
            <a:ext cx="101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1231631"/>
            <a:ext cx="3096344" cy="169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582" y="3322370"/>
            <a:ext cx="5082343" cy="26232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98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644008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611560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03187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340768"/>
            <a:ext cx="403244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3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79637" y="3963684"/>
            <a:ext cx="4013979" cy="158803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1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</a:t>
            </a:r>
            <a:r>
              <a:rPr lang="ru-RU" sz="1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тдел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профориентации 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Приёмная комиссия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школа инженерного резерва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подготовительные курсы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дополнительное образование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24091" y="2809816"/>
            <a:ext cx="1202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313" y="1691249"/>
            <a:ext cx="2250541" cy="12307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441843" y="3856846"/>
            <a:ext cx="2745619" cy="17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28-33-95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68-57-66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28-34-18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43-45-31</a:t>
            </a:r>
          </a:p>
          <a:p>
            <a:pPr>
              <a:lnSpc>
                <a:spcPct val="140000"/>
              </a:lnSpc>
            </a:pP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+7 (3452) 28-39-77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81711" y="4184952"/>
            <a:ext cx="122161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021663" y="4516564"/>
            <a:ext cx="1481667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68330" y="4869342"/>
            <a:ext cx="635000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1441" y="5208009"/>
            <a:ext cx="100188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009441" y="5567842"/>
            <a:ext cx="493889" cy="0"/>
          </a:xfrm>
          <a:prstGeom prst="line">
            <a:avLst/>
          </a:prstGeom>
          <a:ln w="6350" cmpd="sng">
            <a:solidFill>
              <a:schemeClr val="accent6">
                <a:lumMod val="20000"/>
                <a:lumOff val="8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3382145" y="2809816"/>
            <a:ext cx="2103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v</a:t>
            </a:r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k.com/tyuiudreamteam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08036" y="2809816"/>
            <a:ext cx="1384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tiu2016@list.ru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649582" y="3322370"/>
            <a:ext cx="5082343" cy="262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2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4000px_russia_with_crimea_and_sevastopol copy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-8053" r="-2031" b="-773"/>
          <a:stretch/>
        </p:blipFill>
        <p:spPr>
          <a:xfrm>
            <a:off x="899592" y="188640"/>
            <a:ext cx="7091511" cy="415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611560" y="4149080"/>
            <a:ext cx="792088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7920880" cy="2088232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80512" cy="855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21" y="274638"/>
            <a:ext cx="6798869" cy="62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21" y="1276354"/>
            <a:ext cx="8017536" cy="505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22234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7367"/>
            <a:ext cx="9252520" cy="129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2320" y="188640"/>
            <a:ext cx="1053374" cy="57606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438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cap="all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35155"/>
            <a:ext cx="9143999" cy="2756346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Уникальные функциональные свойства</a:t>
            </a:r>
            <a:br>
              <a:rPr lang="ru-RU" sz="4800" dirty="0"/>
            </a:br>
            <a:r>
              <a:rPr lang="ru-RU" sz="4800" dirty="0"/>
              <a:t>покрытий сплавом </a:t>
            </a:r>
            <a:r>
              <a:rPr lang="en-US" sz="4800" dirty="0" smtClean="0"/>
              <a:t>Fe</a:t>
            </a:r>
            <a:r>
              <a:rPr lang="ru-RU" sz="4800" dirty="0" smtClean="0"/>
              <a:t>-</a:t>
            </a:r>
            <a:r>
              <a:rPr lang="en-US" sz="4800" dirty="0"/>
              <a:t>Ni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>c</a:t>
            </a:r>
            <a:r>
              <a:rPr lang="ru-RU" sz="4800" dirty="0" smtClean="0"/>
              <a:t> </a:t>
            </a:r>
            <a:r>
              <a:rPr lang="ru-RU" sz="4800" dirty="0"/>
              <a:t>новыми фазами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752" y="6334780"/>
            <a:ext cx="889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Денисенко Д.В.  Жихарева И.Г.  Шмидт В.В.  Смирнова Н.В.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актуальность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1124744"/>
            <a:ext cx="8189217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0838" y="1100449"/>
            <a:ext cx="89631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В связи с разработкой газонефтяных месторождений в условиях Арктики возникла потребность в разработке новых материалов с улучшенными эксплуатационными свойствами. Такие материалы должны обладать высокой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</a:rPr>
              <a:t>хладостойкостью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, коррозионной стойкостью в морской воде и малой хладноломкостью. </a:t>
            </a:r>
          </a:p>
          <a:p>
            <a:pPr algn="just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Наиболее перспективным путем получения нового материала, не уступающего по свойствам конструкционным высоколегированным сталям, но более экономичным, является разработка материалов с новыми фазами. Для железа и его сплавов такой фазой является ГПУ фаза </a:t>
            </a:r>
            <a:r>
              <a:rPr lang="el-GR" sz="3000" dirty="0" smtClean="0">
                <a:solidFill>
                  <a:schemeClr val="accent4">
                    <a:lumMod val="75000"/>
                  </a:schemeClr>
                </a:solidFill>
              </a:rPr>
              <a:t>ε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Fe</a:t>
            </a:r>
            <a:endParaRPr lang="ru-RU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13" y="248133"/>
            <a:ext cx="6798869" cy="62971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Цель исследования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8578"/>
            <a:ext cx="9144000" cy="5999684"/>
          </a:xfrm>
        </p:spPr>
        <p:txBody>
          <a:bodyPr wrap="square">
            <a:noAutofit/>
          </a:bodyPr>
          <a:lstStyle/>
          <a:p>
            <a:pPr algn="just"/>
            <a:r>
              <a:rPr lang="ru-RU" sz="2600" dirty="0" smtClean="0"/>
              <a:t>Основной задачей поставленной перед нами было исследование структурных и эксплуатационных характеристик </a:t>
            </a:r>
            <a:r>
              <a:rPr lang="ru-RU" sz="2600" dirty="0" err="1" smtClean="0"/>
              <a:t>электроосажденного</a:t>
            </a:r>
            <a:r>
              <a:rPr lang="ru-RU" sz="2600" dirty="0" smtClean="0"/>
              <a:t> сплава </a:t>
            </a:r>
            <a:r>
              <a:rPr lang="en-US" sz="2600" dirty="0" smtClean="0"/>
              <a:t>Fe-Ni</a:t>
            </a:r>
            <a:r>
              <a:rPr lang="ru-RU" sz="2600" dirty="0" smtClean="0"/>
              <a:t>. </a:t>
            </a:r>
          </a:p>
          <a:p>
            <a:pPr algn="just"/>
            <a:r>
              <a:rPr lang="ru-RU" sz="2600" dirty="0" smtClean="0"/>
              <a:t>Данное покрытие было впервые получено на базе лаборатории общей и физической химии Тюменского Индустриального Университета из водных растворов простых солей при </a:t>
            </a:r>
            <a:r>
              <a:rPr lang="ru-RU" sz="2600" u="sng" dirty="0" smtClean="0"/>
              <a:t>нормальных условиях.  </a:t>
            </a:r>
          </a:p>
        </p:txBody>
      </p:sp>
    </p:spTree>
    <p:extLst>
      <p:ext uri="{BB962C8B-B14F-4D97-AF65-F5344CB8AC3E}">
        <p14:creationId xmlns:p14="http://schemas.microsoft.com/office/powerpoint/2010/main" val="20046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7119823" cy="629714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chemeClr val="bg2">
                    <a:lumMod val="50000"/>
                  </a:schemeClr>
                </a:solidFill>
              </a:rPr>
              <a:t>Дифрактограмма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 сплава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Fe-</a:t>
            </a:r>
            <a:r>
              <a:rPr lang="en-US" sz="3200" i="1" dirty="0" err="1" smtClean="0">
                <a:solidFill>
                  <a:schemeClr val="bg2">
                    <a:lumMod val="50000"/>
                  </a:schemeClr>
                </a:solidFill>
              </a:rPr>
              <a:t>ni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/>
        </p:nvSpPr>
        <p:spPr>
          <a:xfrm>
            <a:off x="414512" y="1196752"/>
            <a:ext cx="8189217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904352"/>
            <a:ext cx="9247766" cy="4966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798869" cy="62971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ФАЗОВЫЙ СОСТАВ покрытия </a:t>
            </a:r>
            <a:r>
              <a:rPr lang="en-US" sz="3200" i="1" dirty="0" smtClean="0"/>
              <a:t>Fe-Ni</a:t>
            </a:r>
            <a:endParaRPr lang="ru-RU" sz="3200" i="1" dirty="0"/>
          </a:p>
        </p:txBody>
      </p:sp>
      <p:graphicFrame>
        <p:nvGraphicFramePr>
          <p:cNvPr id="4" name="Shape 100"/>
          <p:cNvGraphicFramePr/>
          <p:nvPr>
            <p:extLst>
              <p:ext uri="{D42A27DB-BD31-4B8C-83A1-F6EECF244321}">
                <p14:modId xmlns:p14="http://schemas.microsoft.com/office/powerpoint/2010/main" val="2087610763"/>
              </p:ext>
            </p:extLst>
          </p:nvPr>
        </p:nvGraphicFramePr>
        <p:xfrm>
          <a:off x="0" y="1233311"/>
          <a:ext cx="8946619" cy="40532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46426"/>
                <a:gridCol w="1382008"/>
                <a:gridCol w="1081274"/>
                <a:gridCol w="1267092"/>
                <a:gridCol w="967409"/>
                <a:gridCol w="1578970"/>
                <a:gridCol w="1523440"/>
              </a:tblGrid>
              <a:tr h="87071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Фаза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 фазы, %</a:t>
                      </a:r>
                    </a:p>
                  </a:txBody>
                  <a:tcPr marL="66675" marR="66675" marT="95250" marB="952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Структура</a:t>
                      </a:r>
                    </a:p>
                  </a:txBody>
                  <a:tcPr marL="66675" marR="66675" marT="95250" marB="952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Плотность, полученная / стандартная, </a:t>
                      </a: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г/см</a:t>
                      </a:r>
                      <a:r>
                        <a:rPr lang="ru" sz="2400" baseline="30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6675" marR="66675" marT="95250" marB="952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Параметры решетки, вычисленные / стандартные, </a:t>
                      </a: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Å</a:t>
                      </a:r>
                    </a:p>
                  </a:txBody>
                  <a:tcPr marL="66675" marR="66675" marT="95250" marB="952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74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α-Fe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42,9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ОЦК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7.862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7.874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a= 2.868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а=2.866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088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FeNi</a:t>
                      </a:r>
                      <a:r>
                        <a:rPr lang="ru" sz="3000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46,2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ГЦК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8.644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8.570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a=3.540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a=3.557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61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ε-Fe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ГПУ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10.240 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9.545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a=2.347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c=3.797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c/a=1.617</a:t>
                      </a:r>
                    </a:p>
                  </a:txBody>
                  <a:tcPr marL="66675" marR="66675" marT="95250" marB="95250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а=2.475 с=4.050</a:t>
                      </a: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с/a=1.636</a:t>
                      </a:r>
                    </a:p>
                  </a:txBody>
                  <a:tcPr marL="9525" marR="9525" marT="9525" marB="95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Морфология поверхности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574" y="4671051"/>
            <a:ext cx="8363983" cy="2074305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Снимки наноструктурного покрытия сплавом Fe-Ni, полученного с помощью метода ВПТ: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а) фазовый контраст; 		 	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б) наноструктура отдельного кристалла </a:t>
            </a:r>
            <a:endParaRPr lang="ru-RU" sz="1400" dirty="0"/>
          </a:p>
        </p:txBody>
      </p:sp>
      <p:pic>
        <p:nvPicPr>
          <p:cNvPr id="4" name="Shape 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574" y="904352"/>
            <a:ext cx="4042950" cy="386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400" y="904352"/>
            <a:ext cx="4227604" cy="37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3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08377"/>
            <a:ext cx="8269357" cy="62971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Характеристика защитных покрытий</a:t>
            </a:r>
            <a:endParaRPr lang="ru-RU" sz="2800" i="1" dirty="0"/>
          </a:p>
        </p:txBody>
      </p:sp>
      <p:graphicFrame>
        <p:nvGraphicFramePr>
          <p:cNvPr id="4" name="Shape 115"/>
          <p:cNvGraphicFramePr/>
          <p:nvPr>
            <p:extLst>
              <p:ext uri="{D42A27DB-BD31-4B8C-83A1-F6EECF244321}">
                <p14:modId xmlns:p14="http://schemas.microsoft.com/office/powerpoint/2010/main" val="3278876008"/>
              </p:ext>
            </p:extLst>
          </p:nvPr>
        </p:nvGraphicFramePr>
        <p:xfrm>
          <a:off x="0" y="838091"/>
          <a:ext cx="9144000" cy="58021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4650"/>
                <a:gridCol w="1049350"/>
                <a:gridCol w="1292275"/>
                <a:gridCol w="1069975"/>
                <a:gridCol w="954800"/>
                <a:gridCol w="990125"/>
                <a:gridCol w="1016950"/>
                <a:gridCol w="1245875"/>
              </a:tblGrid>
              <a:tr h="9377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"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AISI 316L 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03Х17Н14М2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AISI 316 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08Х17Н13М2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AISI </a:t>
                      </a:r>
                      <a:r>
                        <a:rPr lang="ru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316Ti </a:t>
                      </a:r>
                      <a:endParaRPr lang="ru"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10Х17Н13М2Т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08Х13 12Х17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20Х23Н18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Fe-Ni на ст.3 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(α-Fe, ε-Fe)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Fe-Ni на ст.3 (FeNi3, </a:t>
                      </a:r>
                      <a:r>
                        <a:rPr lang="ru" sz="1600" dirty="0"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α-Fe, ε-Fe)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Т˚</a:t>
                      </a:r>
                      <a:r>
                        <a:rPr lang="ru" sz="2400" baseline="-25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</a:t>
                      </a: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˚С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–196</a:t>
                      </a: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+Т˚</a:t>
                      </a: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+Т˚</a:t>
                      </a: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+Т˚</a:t>
                      </a: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+Т˚</a:t>
                      </a: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–90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–90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Т˚</a:t>
                      </a:r>
                      <a:r>
                        <a:rPr lang="ru" sz="2400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</a:t>
                      </a: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С˚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+550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+600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+600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+1000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+350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+350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HV, МПа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517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529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83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Толщина, мкм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350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350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350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350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350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2-1000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2-2000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779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Глубинный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r>
                        <a:rPr lang="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оказатель</a:t>
                      </a:r>
                      <a:r>
                        <a:rPr lang="ru" sz="18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коррозии, мкм за год</a:t>
                      </a:r>
                      <a:endParaRPr lang="ru"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4,5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3,9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5,4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7,3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5,4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1,08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0,84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622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Цена</a:t>
                      </a:r>
                      <a:r>
                        <a:rPr lang="ru" sz="24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тыс.руб</a:t>
                      </a: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./</a:t>
                      </a: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367 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620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134</a:t>
                      </a:r>
                      <a:endParaRPr lang="ru"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6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/>
              <a:t>Результаты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6354"/>
            <a:ext cx="9143999" cy="544249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600" dirty="0" smtClean="0"/>
              <a:t>	</a:t>
            </a:r>
            <a:r>
              <a:rPr lang="ru-RU" sz="4000" dirty="0" smtClean="0"/>
              <a:t>В </a:t>
            </a:r>
            <a:r>
              <a:rPr lang="ru-RU" sz="4000" dirty="0"/>
              <a:t>результате проведенного исследования мы пришли к следующим выводам:  Присутствие эпсилон фазы железа  и </a:t>
            </a:r>
            <a:r>
              <a:rPr lang="ru-RU" sz="4000" dirty="0" err="1"/>
              <a:t>интерметаллида</a:t>
            </a:r>
            <a:r>
              <a:rPr lang="ru-RU" sz="4000" dirty="0"/>
              <a:t> </a:t>
            </a:r>
            <a:r>
              <a:rPr lang="en-US" sz="4000" dirty="0"/>
              <a:t>FeNi</a:t>
            </a:r>
            <a:r>
              <a:rPr lang="en-US" sz="2200" dirty="0"/>
              <a:t>3</a:t>
            </a:r>
            <a:r>
              <a:rPr lang="en-US" sz="4000" dirty="0"/>
              <a:t> </a:t>
            </a:r>
            <a:r>
              <a:rPr lang="ru-RU" sz="4000" dirty="0"/>
              <a:t>обеспечивает высокую</a:t>
            </a:r>
            <a:r>
              <a:rPr lang="en-US" sz="4000" dirty="0"/>
              <a:t> </a:t>
            </a:r>
            <a:r>
              <a:rPr lang="ru-RU" sz="4000" dirty="0" err="1"/>
              <a:t>хладостойкость</a:t>
            </a:r>
            <a:r>
              <a:rPr lang="ru-RU" sz="4000" dirty="0"/>
              <a:t>: нижний предел рабочей температуры достигает -90°С. </a:t>
            </a:r>
            <a:endParaRPr lang="ru-RU" sz="4000" dirty="0" smtClean="0"/>
          </a:p>
          <a:p>
            <a:pPr algn="just"/>
            <a:r>
              <a:rPr lang="ru-RU" sz="4000" dirty="0" smtClean="0"/>
              <a:t>	Вкупе </a:t>
            </a:r>
            <a:r>
              <a:rPr lang="ru-RU" sz="4000" dirty="0"/>
              <a:t>с высокой коррозионной стойкостью, мы можем рекомендовать наше покрытие для защиты нефтегазопромыслового оборудования, используемого в условиях Арктики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7990"/>
      </p:ext>
    </p:extLst>
  </p:cSld>
  <p:clrMapOvr>
    <a:masterClrMapping/>
  </p:clrMapOvr>
</p:sld>
</file>

<file path=ppt/theme/theme1.xml><?xml version="1.0" encoding="utf-8"?>
<a:theme xmlns:a="http://schemas.openxmlformats.org/drawingml/2006/main" name="пустой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>
                <a:lumMod val="75000"/>
              </a:schemeClr>
            </a:gs>
            <a:gs pos="99000">
              <a:schemeClr val="accent2">
                <a:lumMod val="40000"/>
                <a:lumOff val="60000"/>
              </a:schemeClr>
            </a:gs>
          </a:gsLst>
        </a:gradFill>
        <a:ln w="635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259</Words>
  <Application>Microsoft Office PowerPoint</Application>
  <PresentationFormat>Экран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FeSa Cond Pro Book</vt:lpstr>
      <vt:lpstr>Times New Roman</vt:lpstr>
      <vt:lpstr>пустой</vt:lpstr>
      <vt:lpstr>Уникальные функциональные свойства покрытий сплавом Fe-Ni  c новыми фазами</vt:lpstr>
      <vt:lpstr>актуальность</vt:lpstr>
      <vt:lpstr>Цель исследования</vt:lpstr>
      <vt:lpstr>Дифрактограмма сплава Fe-ni</vt:lpstr>
      <vt:lpstr>ФАЗОВЫЙ СОСТАВ покрытия Fe-Ni</vt:lpstr>
      <vt:lpstr>Морфология поверхности</vt:lpstr>
      <vt:lpstr>Характеристика защитных покрытий</vt:lpstr>
      <vt:lpstr>Результаты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Лидия Дерендяева</dc:creator>
  <cp:lastModifiedBy>Ildus</cp:lastModifiedBy>
  <cp:revision>284</cp:revision>
  <dcterms:created xsi:type="dcterms:W3CDTF">2017-03-24T19:28:39Z</dcterms:created>
  <dcterms:modified xsi:type="dcterms:W3CDTF">2018-04-29T15:14:10Z</dcterms:modified>
</cp:coreProperties>
</file>